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8"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354"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87810669-20A7-435A-93FD-E2F3882F9E65}"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2EA204-7FE9-4A64-A151-36D32B3AC1BA}"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b="1"/>
            </a:lvl1pPr>
          </a:lstStyle>
          <a:p>
            <a:r>
              <a:rPr lang="en-US" dirty="0"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lvl1pPr>
              <a:defRPr b="1"/>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87810669-20A7-435A-93FD-E2F3882F9E65}"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2EA204-7FE9-4A64-A151-36D32B3AC1BA}"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810669-20A7-435A-93FD-E2F3882F9E65}"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2EA204-7FE9-4A64-A151-36D32B3AC1B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87810669-20A7-435A-93FD-E2F3882F9E65}" type="datetimeFigureOut">
              <a:rPr lang="en-US" smtClean="0"/>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2EA204-7FE9-4A64-A151-36D32B3AC1B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7810669-20A7-435A-93FD-E2F3882F9E65}" type="datetimeFigureOut">
              <a:rPr lang="en-US" smtClean="0"/>
              <a:t>4/7/2020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2EA204-7FE9-4A64-A151-36D32B3AC1B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810669-20A7-435A-93FD-E2F3882F9E65}" type="datetimeFigureOut">
              <a:rPr lang="en-US" smtClean="0"/>
              <a:t>4/7/2020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2EA204-7FE9-4A64-A151-36D32B3AC1B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810669-20A7-435A-93FD-E2F3882F9E65}" type="datetimeFigureOut">
              <a:rPr lang="en-US" smtClean="0"/>
              <a:t>4/7/2020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2EA204-7FE9-4A64-A151-36D32B3AC1B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810669-20A7-435A-93FD-E2F3882F9E65}" type="datetimeFigureOut">
              <a:rPr lang="en-US" smtClean="0"/>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2EA204-7FE9-4A64-A151-36D32B3AC1B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810669-20A7-435A-93FD-E2F3882F9E65}" type="datetimeFigureOut">
              <a:rPr lang="en-US" smtClean="0"/>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2EA204-7FE9-4A64-A151-36D32B3AC1B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810669-20A7-435A-93FD-E2F3882F9E65}"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2EA204-7FE9-4A64-A151-36D32B3AC1B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810669-20A7-435A-93FD-E2F3882F9E65}"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2EA204-7FE9-4A64-A151-36D32B3AC1B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7810669-20A7-435A-93FD-E2F3882F9E65}" type="datetimeFigureOut">
              <a:rPr lang="en-US" smtClean="0"/>
              <a:t>4/7/2020</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AA2EA204-7FE9-4A64-A151-36D32B3AC1B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theatlantic.com/family/archive/2018/10/crime-runs-family/573394/"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Student’s Name</a:t>
            </a:r>
          </a:p>
          <a:p>
            <a:r>
              <a:rPr lang="en-US" dirty="0"/>
              <a:t>Institutional Affiliation</a:t>
            </a:r>
          </a:p>
          <a:p>
            <a:endParaRPr lang="en-US" dirty="0"/>
          </a:p>
        </p:txBody>
      </p:sp>
      <p:sp>
        <p:nvSpPr>
          <p:cNvPr id="2" name="Title 1"/>
          <p:cNvSpPr>
            <a:spLocks noGrp="1"/>
          </p:cNvSpPr>
          <p:nvPr>
            <p:ph type="ctrTitle"/>
          </p:nvPr>
        </p:nvSpPr>
        <p:spPr/>
        <p:txBody>
          <a:bodyPr/>
          <a:lstStyle/>
          <a:p>
            <a:r>
              <a:rPr lang="en-US" dirty="0"/>
              <a:t>Juvenile Delinquency</a:t>
            </a:r>
            <a:br>
              <a:rPr lang="en-US" dirty="0"/>
            </a:br>
            <a:endParaRPr lang="en-US" dirty="0"/>
          </a:p>
        </p:txBody>
      </p:sp>
    </p:spTree>
    <p:extLst>
      <p:ext uri="{BB962C8B-B14F-4D97-AF65-F5344CB8AC3E}">
        <p14:creationId xmlns:p14="http://schemas.microsoft.com/office/powerpoint/2010/main" val="161326950"/>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Chapter </a:t>
            </a:r>
            <a:r>
              <a:rPr lang="en-US" b="1" dirty="0" smtClean="0"/>
              <a:t>8:Family and </a:t>
            </a:r>
            <a:r>
              <a:rPr lang="en-US" b="1" dirty="0" err="1" smtClean="0"/>
              <a:t>Deliquency</a:t>
            </a:r>
            <a:r>
              <a:rPr lang="en-US" dirty="0"/>
              <a:t/>
            </a:r>
            <a:br>
              <a:rPr lang="en-US" dirty="0"/>
            </a:br>
            <a:endParaRPr lang="en-US" dirty="0"/>
          </a:p>
        </p:txBody>
      </p:sp>
      <p:sp>
        <p:nvSpPr>
          <p:cNvPr id="3" name="Content Placeholder 2"/>
          <p:cNvSpPr>
            <a:spLocks noGrp="1"/>
          </p:cNvSpPr>
          <p:nvPr>
            <p:ph sz="quarter" idx="13"/>
          </p:nvPr>
        </p:nvSpPr>
        <p:spPr/>
        <p:txBody>
          <a:bodyPr>
            <a:normAutofit lnSpcReduction="10000"/>
          </a:bodyPr>
          <a:lstStyle/>
          <a:p>
            <a:r>
              <a:rPr lang="en-US" sz="2400" dirty="0"/>
              <a:t>Drawing from the book, </a:t>
            </a:r>
            <a:r>
              <a:rPr lang="en-US" sz="2400" i="1" dirty="0"/>
              <a:t>Juvenile Delinquency,</a:t>
            </a:r>
            <a:r>
              <a:rPr lang="en-US" sz="2400" dirty="0"/>
              <a:t> it is evident that there is a relationship between crime and family-related factors among the young population (</a:t>
            </a:r>
            <a:r>
              <a:rPr lang="en-US" sz="2400" dirty="0" err="1"/>
              <a:t>Bartollas</a:t>
            </a:r>
            <a:r>
              <a:rPr lang="en-US" sz="2400" dirty="0"/>
              <a:t>, </a:t>
            </a:r>
            <a:r>
              <a:rPr lang="en-US" sz="2400" dirty="0" err="1"/>
              <a:t>Schmalleger</a:t>
            </a:r>
            <a:r>
              <a:rPr lang="en-US" sz="2400" dirty="0"/>
              <a:t>, &amp; Turner, 2019). </a:t>
            </a:r>
            <a:endParaRPr lang="en-US" sz="2400" dirty="0" smtClean="0"/>
          </a:p>
          <a:p>
            <a:r>
              <a:rPr lang="en-US" sz="2400" dirty="0" smtClean="0"/>
              <a:t>In </a:t>
            </a:r>
            <a:r>
              <a:rPr lang="en-US" sz="2400" dirty="0"/>
              <a:t>most societies, the family is the epicenter of socialization among children</a:t>
            </a:r>
            <a:r>
              <a:rPr lang="en-US" sz="2400" dirty="0" smtClean="0"/>
              <a:t>.</a:t>
            </a:r>
          </a:p>
          <a:p>
            <a:r>
              <a:rPr lang="en-US" sz="2400" dirty="0" smtClean="0"/>
              <a:t> As </a:t>
            </a:r>
            <a:r>
              <a:rPr lang="en-US" sz="2400" dirty="0"/>
              <a:t>such, it has a huge impact in shaping a child’s behavior. In this regard, the authors present the roles of a family in juvenile delinquency prevention by highlighting its core causes. </a:t>
            </a:r>
            <a:endParaRPr lang="en-US" sz="2400" dirty="0" smtClean="0"/>
          </a:p>
          <a:p>
            <a:pPr marL="0" indent="0">
              <a:buNone/>
            </a:pPr>
            <a:endParaRPr lang="en-US" dirty="0"/>
          </a:p>
        </p:txBody>
      </p:sp>
    </p:spTree>
    <p:extLst>
      <p:ext uri="{BB962C8B-B14F-4D97-AF65-F5344CB8AC3E}">
        <p14:creationId xmlns:p14="http://schemas.microsoft.com/office/powerpoint/2010/main" val="10909287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Family </a:t>
            </a:r>
            <a:r>
              <a:rPr lang="en-US" dirty="0"/>
              <a:t>and </a:t>
            </a:r>
            <a:r>
              <a:rPr lang="en-US" dirty="0" smtClean="0"/>
              <a:t>Delinquency CONT</a:t>
            </a:r>
            <a:endParaRPr lang="en-US" dirty="0"/>
          </a:p>
        </p:txBody>
      </p:sp>
      <p:sp>
        <p:nvSpPr>
          <p:cNvPr id="3" name="Content Placeholder 2"/>
          <p:cNvSpPr>
            <a:spLocks noGrp="1"/>
          </p:cNvSpPr>
          <p:nvPr>
            <p:ph sz="quarter" idx="13"/>
          </p:nvPr>
        </p:nvSpPr>
        <p:spPr/>
        <p:txBody>
          <a:bodyPr/>
          <a:lstStyle/>
          <a:p>
            <a:r>
              <a:rPr lang="en-US" sz="2400" dirty="0"/>
              <a:t>The primary agents of delinquency are child abuse and neglect.</a:t>
            </a:r>
          </a:p>
          <a:p>
            <a:r>
              <a:rPr lang="en-US" sz="2400" dirty="0"/>
              <a:t>  For instance, they can initiate psychological issues such as low self-esteem which can result in drug abuse.</a:t>
            </a:r>
          </a:p>
          <a:p>
            <a:r>
              <a:rPr lang="en-US" sz="2400" dirty="0"/>
              <a:t> To prevent this, it is pertinent for parents to be both emotionally and physically available for their children. </a:t>
            </a:r>
          </a:p>
          <a:p>
            <a:r>
              <a:rPr lang="en-US" sz="2400" dirty="0"/>
              <a:t>The close association between them will give children a sense of security and belonging which is fundamental in preventing high-risk behaviors.</a:t>
            </a:r>
          </a:p>
          <a:p>
            <a:endParaRPr lang="en-US" dirty="0"/>
          </a:p>
        </p:txBody>
      </p:sp>
    </p:spTree>
    <p:extLst>
      <p:ext uri="{BB962C8B-B14F-4D97-AF65-F5344CB8AC3E}">
        <p14:creationId xmlns:p14="http://schemas.microsoft.com/office/powerpoint/2010/main" val="307432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Understanding Socialization Process</a:t>
            </a:r>
            <a:endParaRPr lang="en-US" dirty="0"/>
          </a:p>
        </p:txBody>
      </p:sp>
      <p:sp>
        <p:nvSpPr>
          <p:cNvPr id="3" name="Content Placeholder 2"/>
          <p:cNvSpPr>
            <a:spLocks noGrp="1"/>
          </p:cNvSpPr>
          <p:nvPr>
            <p:ph sz="quarter" idx="13"/>
          </p:nvPr>
        </p:nvSpPr>
        <p:spPr/>
        <p:txBody>
          <a:bodyPr>
            <a:normAutofit/>
          </a:bodyPr>
          <a:lstStyle/>
          <a:p>
            <a:r>
              <a:rPr lang="en-US" dirty="0"/>
              <a:t>Understanding the socialization process of the family and the child is a fundamental factor in analyzing delinquency. </a:t>
            </a:r>
            <a:endParaRPr lang="en-US" dirty="0" smtClean="0"/>
          </a:p>
          <a:p>
            <a:r>
              <a:rPr lang="en-US" dirty="0" smtClean="0"/>
              <a:t>Most </a:t>
            </a:r>
            <a:r>
              <a:rPr lang="en-US" dirty="0"/>
              <a:t>children are passive learners in their environment. </a:t>
            </a:r>
            <a:endParaRPr lang="en-US" dirty="0" smtClean="0"/>
          </a:p>
          <a:p>
            <a:r>
              <a:rPr lang="en-US" dirty="0" smtClean="0"/>
              <a:t>They </a:t>
            </a:r>
            <a:r>
              <a:rPr lang="en-US" dirty="0"/>
              <a:t>can learn the wrong and right values from observing their parents (</a:t>
            </a:r>
            <a:r>
              <a:rPr lang="en-US" dirty="0" err="1"/>
              <a:t>Bartollas</a:t>
            </a:r>
            <a:r>
              <a:rPr lang="en-US" dirty="0"/>
              <a:t> et al., 2019). </a:t>
            </a:r>
            <a:endParaRPr lang="en-US" dirty="0" smtClean="0"/>
          </a:p>
          <a:p>
            <a:r>
              <a:rPr lang="en-US" dirty="0" smtClean="0"/>
              <a:t>Also</a:t>
            </a:r>
            <a:r>
              <a:rPr lang="en-US" dirty="0"/>
              <a:t>, guardians can instill these values by teaching their children. </a:t>
            </a:r>
            <a:endParaRPr lang="en-US" dirty="0" smtClean="0"/>
          </a:p>
          <a:p>
            <a:r>
              <a:rPr lang="en-US" dirty="0" smtClean="0"/>
              <a:t>This </a:t>
            </a:r>
            <a:r>
              <a:rPr lang="en-US" dirty="0"/>
              <a:t>way, a child can comprehend the consequences of not upholding certain values up to adulthood.  </a:t>
            </a:r>
            <a:endParaRPr lang="en-US" dirty="0" smtClean="0"/>
          </a:p>
          <a:p>
            <a:r>
              <a:rPr lang="en-US" dirty="0" smtClean="0"/>
              <a:t>Thus</a:t>
            </a:r>
            <a:r>
              <a:rPr lang="en-US" dirty="0"/>
              <a:t>, the socialization aspect is significant in deciphering the association between family and delinquency.</a:t>
            </a:r>
          </a:p>
          <a:p>
            <a:endParaRPr lang="en-US" dirty="0" smtClean="0"/>
          </a:p>
        </p:txBody>
      </p:sp>
    </p:spTree>
    <p:extLst>
      <p:ext uri="{BB962C8B-B14F-4D97-AF65-F5344CB8AC3E}">
        <p14:creationId xmlns:p14="http://schemas.microsoft.com/office/powerpoint/2010/main" val="265753199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Article</a:t>
            </a:r>
            <a:endParaRPr lang="en-US" dirty="0"/>
          </a:p>
        </p:txBody>
      </p:sp>
      <p:sp>
        <p:nvSpPr>
          <p:cNvPr id="3" name="Content Placeholder 2"/>
          <p:cNvSpPr>
            <a:spLocks noGrp="1"/>
          </p:cNvSpPr>
          <p:nvPr>
            <p:ph sz="quarter" idx="13"/>
          </p:nvPr>
        </p:nvSpPr>
        <p:spPr/>
        <p:txBody>
          <a:bodyPr>
            <a:normAutofit fontScale="92500" lnSpcReduction="20000"/>
          </a:bodyPr>
          <a:lstStyle/>
          <a:p>
            <a:r>
              <a:rPr lang="en-US" dirty="0"/>
              <a:t>The article chosen is “When Crime Is a Family Affair” by Fox Butterfield posted in </a:t>
            </a:r>
            <a:r>
              <a:rPr lang="en-US" i="1" dirty="0"/>
              <a:t>The Atlantic</a:t>
            </a:r>
            <a:r>
              <a:rPr lang="en-US" i="1" dirty="0" smtClean="0"/>
              <a:t>:</a:t>
            </a:r>
          </a:p>
          <a:p>
            <a:pPr marL="0" indent="0">
              <a:buNone/>
            </a:pPr>
            <a:r>
              <a:rPr lang="en-US" dirty="0" smtClean="0"/>
              <a:t>“</a:t>
            </a:r>
            <a:r>
              <a:rPr lang="en-US" dirty="0"/>
              <a:t>Kids have a habit of imitating their parents’ criminal behavior. It’s no wonder, then, that by one measure, 10 percent of families account for two-thirds of criminals.</a:t>
            </a:r>
          </a:p>
          <a:p>
            <a:pPr marL="0" indent="0">
              <a:buNone/>
            </a:pPr>
            <a:r>
              <a:rPr lang="en-US" dirty="0"/>
              <a:t>When kids choose a profession, they tend to follow in their parents’ footsteps: Doctors’ children often become doctors, lawyers produce lawyers, and plumbers beget plumbers. So, after 15 years of covering crime and criminal justice for </a:t>
            </a:r>
            <a:r>
              <a:rPr lang="en-US" i="1" dirty="0"/>
              <a:t>The</a:t>
            </a:r>
            <a:r>
              <a:rPr lang="en-US" dirty="0"/>
              <a:t> </a:t>
            </a:r>
            <a:r>
              <a:rPr lang="en-US" i="1" dirty="0"/>
              <a:t>New York Times</a:t>
            </a:r>
            <a:r>
              <a:rPr lang="en-US" dirty="0"/>
              <a:t>, I was fascinated by studies—conducted in cities across the United States and in London, England, with near-identical results—showing that crime, too, can run in families. In the most famous study, researchers followed 411 boys from South London from 1961 to 2001 and found that half of the convicted kids were accounted for by 6 percent of all families; two-thirds of them came from 10 percent of the families.  This intergenerational transmission of violence was first documented in the 1940s when a husband-and-wife team at Harvard Law School found that two-thirds of boys in the Boston area sent by a court to a reformatory had a father who had been arrested; 45 percent also had a mother who had been arrested. And,  in 2007, the Justice Department’s Bureau of Justice Statistics concluded that half of the roughly 800,000 parents behind bars have a close relative who has previously been </a:t>
            </a:r>
            <a:r>
              <a:rPr lang="en-US" dirty="0" smtClean="0"/>
              <a:t>incarcerated...</a:t>
            </a:r>
            <a:endParaRPr lang="en-US" dirty="0"/>
          </a:p>
          <a:p>
            <a:endParaRPr lang="en-US" dirty="0"/>
          </a:p>
          <a:p>
            <a:endParaRPr lang="en-US" dirty="0"/>
          </a:p>
        </p:txBody>
      </p:sp>
    </p:spTree>
    <p:extLst>
      <p:ext uri="{BB962C8B-B14F-4D97-AF65-F5344CB8AC3E}">
        <p14:creationId xmlns:p14="http://schemas.microsoft.com/office/powerpoint/2010/main" val="30350189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Article </a:t>
            </a:r>
            <a:r>
              <a:rPr lang="en-US" dirty="0" err="1" smtClean="0"/>
              <a:t>Cont</a:t>
            </a:r>
            <a:r>
              <a:rPr lang="en-US" dirty="0" smtClean="0"/>
              <a:t>…</a:t>
            </a:r>
            <a:endParaRPr lang="en-US" dirty="0"/>
          </a:p>
        </p:txBody>
      </p:sp>
      <p:sp>
        <p:nvSpPr>
          <p:cNvPr id="3" name="Content Placeholder 2"/>
          <p:cNvSpPr>
            <a:spLocks noGrp="1"/>
          </p:cNvSpPr>
          <p:nvPr>
            <p:ph sz="quarter" idx="13"/>
          </p:nvPr>
        </p:nvSpPr>
        <p:spPr/>
        <p:txBody>
          <a:bodyPr>
            <a:normAutofit/>
          </a:bodyPr>
          <a:lstStyle/>
          <a:p>
            <a:pPr marL="0" indent="0">
              <a:buNone/>
            </a:pPr>
            <a:r>
              <a:rPr lang="en-US" dirty="0" smtClean="0"/>
              <a:t>…Yet</a:t>
            </a:r>
            <a:r>
              <a:rPr lang="en-US" dirty="0"/>
              <a:t>, despite the abundance of evidence showing the role of family in crime, criminologists and policymakers have largely neglected this factor—as the University of Maryland criminologist John </a:t>
            </a:r>
            <a:r>
              <a:rPr lang="en-US" dirty="0" err="1"/>
              <a:t>Laub</a:t>
            </a:r>
            <a:r>
              <a:rPr lang="en-US" dirty="0"/>
              <a:t> told me, it’s because any suggestion of a possible biological or genetic basis for crime could be misconstrued as racism. Instead, researchers have looked at other well-known risk causes like poverty, deviant peers at school, drugs, and gangs. Of course, these are real issues. But, a child’s life begins at home with the family even before the neighborhood, friends, or classmates can lead them astray.</a:t>
            </a:r>
          </a:p>
          <a:p>
            <a:pPr marL="0" indent="0">
              <a:buNone/>
            </a:pPr>
            <a:r>
              <a:rPr lang="en-US" dirty="0"/>
              <a:t>I met the </a:t>
            </a:r>
            <a:r>
              <a:rPr lang="en-US" dirty="0" err="1"/>
              <a:t>Bogles</a:t>
            </a:r>
            <a:r>
              <a:rPr lang="en-US" dirty="0"/>
              <a:t> through an official at the Oregon Department of Corrections, who called me to say he knew of a family with what he thought were six members in prison. Little did I know that, after 10 years of reporting, the real number of people in the </a:t>
            </a:r>
            <a:r>
              <a:rPr lang="en-US" dirty="0" err="1"/>
              <a:t>Bogle</a:t>
            </a:r>
            <a:r>
              <a:rPr lang="en-US" dirty="0"/>
              <a:t> clan I found who have been incarcerated or placed on probation or parole would turn out to be 60...” (Butterfield, 2018)</a:t>
            </a:r>
          </a:p>
          <a:p>
            <a:endParaRPr lang="en-US" dirty="0"/>
          </a:p>
        </p:txBody>
      </p:sp>
    </p:spTree>
    <p:extLst>
      <p:ext uri="{BB962C8B-B14F-4D97-AF65-F5344CB8AC3E}">
        <p14:creationId xmlns:p14="http://schemas.microsoft.com/office/powerpoint/2010/main" val="199438421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for Article Selection</a:t>
            </a:r>
            <a:endParaRPr lang="en-US" dirty="0"/>
          </a:p>
        </p:txBody>
      </p:sp>
      <p:sp>
        <p:nvSpPr>
          <p:cNvPr id="3" name="Content Placeholder 2"/>
          <p:cNvSpPr>
            <a:spLocks noGrp="1"/>
          </p:cNvSpPr>
          <p:nvPr>
            <p:ph sz="quarter" idx="13"/>
          </p:nvPr>
        </p:nvSpPr>
        <p:spPr/>
        <p:txBody>
          <a:bodyPr>
            <a:normAutofit lnSpcReduction="10000"/>
          </a:bodyPr>
          <a:lstStyle/>
          <a:p>
            <a:r>
              <a:rPr lang="en-US" dirty="0"/>
              <a:t>The reason for choosing the article is its analysis of how crime runs in families through evidence-based approaches. </a:t>
            </a:r>
            <a:endParaRPr lang="en-US" dirty="0" smtClean="0"/>
          </a:p>
          <a:p>
            <a:r>
              <a:rPr lang="en-US" dirty="0" smtClean="0"/>
              <a:t>From </a:t>
            </a:r>
            <a:r>
              <a:rPr lang="en-US" dirty="0"/>
              <a:t>the article, the author explains that children tend to select their parent’s profession such as lawyers, doctors, and pilots. </a:t>
            </a:r>
            <a:endParaRPr lang="en-US" dirty="0" smtClean="0"/>
          </a:p>
          <a:p>
            <a:r>
              <a:rPr lang="en-US" dirty="0" smtClean="0"/>
              <a:t>Interestingly</a:t>
            </a:r>
            <a:r>
              <a:rPr lang="en-US" dirty="0"/>
              <a:t>, this trend applies to crime as observed from a study in South London (Butterfield, 2018</a:t>
            </a:r>
            <a:r>
              <a:rPr lang="en-US" dirty="0" smtClean="0"/>
              <a:t>).</a:t>
            </a:r>
          </a:p>
          <a:p>
            <a:r>
              <a:rPr lang="en-US" dirty="0" smtClean="0"/>
              <a:t> </a:t>
            </a:r>
            <a:r>
              <a:rPr lang="en-US" dirty="0"/>
              <a:t>The author points out that a child‘s development begins with a family prior to school and neighbors. </a:t>
            </a:r>
            <a:endParaRPr lang="en-US" dirty="0" smtClean="0"/>
          </a:p>
          <a:p>
            <a:r>
              <a:rPr lang="en-US" dirty="0" smtClean="0"/>
              <a:t>Through </a:t>
            </a:r>
            <a:r>
              <a:rPr lang="en-US" dirty="0"/>
              <a:t>his experience, he presents a family which had six inmates in Oregon Department of Corrections. </a:t>
            </a:r>
            <a:endParaRPr lang="en-US" dirty="0" smtClean="0"/>
          </a:p>
          <a:p>
            <a:r>
              <a:rPr lang="en-US" dirty="0" smtClean="0"/>
              <a:t> </a:t>
            </a:r>
            <a:r>
              <a:rPr lang="en-US" dirty="0"/>
              <a:t>After ten years, the family had sixty members who have been through a correctional facility. Hence, the article established the relationship between crime and family.</a:t>
            </a:r>
          </a:p>
          <a:p>
            <a:endParaRPr lang="en-US" dirty="0"/>
          </a:p>
        </p:txBody>
      </p:sp>
    </p:spTree>
    <p:extLst>
      <p:ext uri="{BB962C8B-B14F-4D97-AF65-F5344CB8AC3E}">
        <p14:creationId xmlns:p14="http://schemas.microsoft.com/office/powerpoint/2010/main" val="87487240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Chapter </a:t>
            </a:r>
            <a:r>
              <a:rPr lang="en-US" b="1" dirty="0" smtClean="0"/>
              <a:t>9: Schools and </a:t>
            </a:r>
            <a:r>
              <a:rPr lang="en-US" b="1" dirty="0" err="1" smtClean="0"/>
              <a:t>Deliquency</a:t>
            </a:r>
            <a:endParaRPr lang="en-US" dirty="0"/>
          </a:p>
        </p:txBody>
      </p:sp>
      <p:sp>
        <p:nvSpPr>
          <p:cNvPr id="3" name="Content Placeholder 2"/>
          <p:cNvSpPr>
            <a:spLocks noGrp="1"/>
          </p:cNvSpPr>
          <p:nvPr>
            <p:ph sz="quarter" idx="13"/>
          </p:nvPr>
        </p:nvSpPr>
        <p:spPr/>
        <p:txBody>
          <a:bodyPr>
            <a:normAutofit fontScale="92500" lnSpcReduction="10000"/>
          </a:bodyPr>
          <a:lstStyle/>
          <a:p>
            <a:r>
              <a:rPr lang="en-US" dirty="0"/>
              <a:t>After reading Chapter 9 in </a:t>
            </a:r>
            <a:r>
              <a:rPr lang="en-US" i="1" dirty="0"/>
              <a:t>Juvenile Delinquency, </a:t>
            </a:r>
            <a:r>
              <a:rPr lang="en-US" dirty="0"/>
              <a:t>the association between schools and delinquency became paramount. </a:t>
            </a:r>
            <a:endParaRPr lang="en-US" dirty="0" smtClean="0"/>
          </a:p>
          <a:p>
            <a:r>
              <a:rPr lang="en-US" dirty="0" smtClean="0"/>
              <a:t>In </a:t>
            </a:r>
            <a:r>
              <a:rPr lang="en-US" dirty="0"/>
              <a:t>the quest for formal education, children will spend most of their time in schools.  The time spent at school includes socializing with students and teachers. </a:t>
            </a:r>
            <a:endParaRPr lang="en-US" dirty="0" smtClean="0"/>
          </a:p>
          <a:p>
            <a:r>
              <a:rPr lang="en-US" dirty="0" smtClean="0"/>
              <a:t>According </a:t>
            </a:r>
            <a:r>
              <a:rPr lang="en-US" dirty="0"/>
              <a:t>to the authors, this socialization sprouts up other social issues such as teachers’ perception, segregation, and status. </a:t>
            </a:r>
            <a:endParaRPr lang="en-US" dirty="0" smtClean="0"/>
          </a:p>
          <a:p>
            <a:r>
              <a:rPr lang="en-US" dirty="0" smtClean="0"/>
              <a:t> </a:t>
            </a:r>
            <a:r>
              <a:rPr lang="en-US" dirty="0"/>
              <a:t>These issues give rise to inappropriate behaviors such as drug abuse and bullying. </a:t>
            </a:r>
            <a:endParaRPr lang="en-US" dirty="0" smtClean="0"/>
          </a:p>
          <a:p>
            <a:r>
              <a:rPr lang="en-US" dirty="0" smtClean="0"/>
              <a:t>To </a:t>
            </a:r>
            <a:r>
              <a:rPr lang="en-US" dirty="0"/>
              <a:t>prevent these challenges, school bonding should be enhanced. </a:t>
            </a:r>
            <a:endParaRPr lang="en-US" dirty="0" smtClean="0"/>
          </a:p>
          <a:p>
            <a:r>
              <a:rPr lang="en-US" dirty="0" smtClean="0"/>
              <a:t>This </a:t>
            </a:r>
            <a:r>
              <a:rPr lang="en-US" dirty="0"/>
              <a:t>action can reduce drug abuse occurrences. </a:t>
            </a:r>
            <a:endParaRPr lang="en-US" dirty="0" smtClean="0"/>
          </a:p>
          <a:p>
            <a:r>
              <a:rPr lang="en-US" dirty="0" smtClean="0"/>
              <a:t> </a:t>
            </a:r>
            <a:r>
              <a:rPr lang="en-US" dirty="0"/>
              <a:t>Additionally, institutions should avoid utilizing expulsion and suspension as the only way to punish students as they are the most vulnerable to delinquency. </a:t>
            </a:r>
            <a:endParaRPr lang="en-US" dirty="0" smtClean="0"/>
          </a:p>
          <a:p>
            <a:r>
              <a:rPr lang="en-US" dirty="0" smtClean="0"/>
              <a:t>These </a:t>
            </a:r>
            <a:r>
              <a:rPr lang="en-US" dirty="0"/>
              <a:t>forms of punishments can be replaced by </a:t>
            </a:r>
            <a:r>
              <a:rPr lang="en-US" dirty="0" err="1"/>
              <a:t>counselling</a:t>
            </a:r>
            <a:r>
              <a:rPr lang="en-US" dirty="0"/>
              <a:t> which can decrease chances of delinquency.</a:t>
            </a:r>
          </a:p>
          <a:p>
            <a:endParaRPr lang="en-US" dirty="0"/>
          </a:p>
        </p:txBody>
      </p:sp>
    </p:spTree>
    <p:extLst>
      <p:ext uri="{BB962C8B-B14F-4D97-AF65-F5344CB8AC3E}">
        <p14:creationId xmlns:p14="http://schemas.microsoft.com/office/powerpoint/2010/main" val="67646246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NYC’s State of Delinquency</a:t>
            </a:r>
            <a:endParaRPr lang="en-US" dirty="0"/>
          </a:p>
        </p:txBody>
      </p:sp>
      <p:sp>
        <p:nvSpPr>
          <p:cNvPr id="3" name="Content Placeholder 2"/>
          <p:cNvSpPr>
            <a:spLocks noGrp="1"/>
          </p:cNvSpPr>
          <p:nvPr>
            <p:ph sz="quarter" idx="13"/>
          </p:nvPr>
        </p:nvSpPr>
        <p:spPr/>
        <p:txBody>
          <a:bodyPr>
            <a:normAutofit lnSpcReduction="10000"/>
          </a:bodyPr>
          <a:lstStyle/>
          <a:p>
            <a:r>
              <a:rPr lang="en-US" dirty="0"/>
              <a:t>Schools in New York City can prevent instances of juvenile delinquency through education. </a:t>
            </a:r>
            <a:endParaRPr lang="en-US" dirty="0" smtClean="0"/>
          </a:p>
          <a:p>
            <a:r>
              <a:rPr lang="en-US" dirty="0" smtClean="0"/>
              <a:t>This </a:t>
            </a:r>
            <a:r>
              <a:rPr lang="en-US" dirty="0"/>
              <a:t>type of education can involve both the parent and the child.  </a:t>
            </a:r>
            <a:endParaRPr lang="en-US" dirty="0" smtClean="0"/>
          </a:p>
          <a:p>
            <a:r>
              <a:rPr lang="en-US" dirty="0" smtClean="0"/>
              <a:t>Children </a:t>
            </a:r>
            <a:r>
              <a:rPr lang="en-US" dirty="0"/>
              <a:t>are taught the effects of child abuse and sex, while parents are taught how to instill healthy social values to children. </a:t>
            </a:r>
            <a:endParaRPr lang="en-US" dirty="0" smtClean="0"/>
          </a:p>
          <a:p>
            <a:r>
              <a:rPr lang="en-US" dirty="0" smtClean="0"/>
              <a:t>Besides</a:t>
            </a:r>
            <a:r>
              <a:rPr lang="en-US" dirty="0"/>
              <a:t>, they can introduce a bullying prevention program in schools whereby they anonymously identify bullies and victims. </a:t>
            </a:r>
            <a:endParaRPr lang="en-US" dirty="0" smtClean="0"/>
          </a:p>
          <a:p>
            <a:r>
              <a:rPr lang="en-US" dirty="0" smtClean="0"/>
              <a:t>After </a:t>
            </a:r>
            <a:r>
              <a:rPr lang="en-US" dirty="0"/>
              <a:t>which, they craft policies that can challenge the problem as well as offering to counsel to the involved students</a:t>
            </a:r>
            <a:r>
              <a:rPr lang="en-US" dirty="0" smtClean="0"/>
              <a:t>.</a:t>
            </a:r>
          </a:p>
          <a:p>
            <a:r>
              <a:rPr lang="en-US" dirty="0" smtClean="0"/>
              <a:t> </a:t>
            </a:r>
            <a:r>
              <a:rPr lang="en-US" dirty="0"/>
              <a:t>The failure in NYC juvenile delinquency prevention program is the curfew laws they are attempting to impose. </a:t>
            </a:r>
            <a:endParaRPr lang="en-US" dirty="0" smtClean="0"/>
          </a:p>
          <a:p>
            <a:r>
              <a:rPr lang="en-US" dirty="0" smtClean="0"/>
              <a:t>These </a:t>
            </a:r>
            <a:r>
              <a:rPr lang="en-US" dirty="0"/>
              <a:t>laws will only account for a few juvenile offenses which occur late at night.</a:t>
            </a:r>
          </a:p>
          <a:p>
            <a:endParaRPr lang="en-US" dirty="0"/>
          </a:p>
        </p:txBody>
      </p:sp>
    </p:spTree>
    <p:extLst>
      <p:ext uri="{BB962C8B-B14F-4D97-AF65-F5344CB8AC3E}">
        <p14:creationId xmlns:p14="http://schemas.microsoft.com/office/powerpoint/2010/main" val="358396150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Article</a:t>
            </a:r>
            <a:endParaRPr lang="en-US" dirty="0"/>
          </a:p>
        </p:txBody>
      </p:sp>
      <p:sp>
        <p:nvSpPr>
          <p:cNvPr id="3" name="Content Placeholder 2"/>
          <p:cNvSpPr>
            <a:spLocks noGrp="1"/>
          </p:cNvSpPr>
          <p:nvPr>
            <p:ph sz="quarter" idx="13"/>
          </p:nvPr>
        </p:nvSpPr>
        <p:spPr/>
        <p:txBody>
          <a:bodyPr>
            <a:normAutofit/>
          </a:bodyPr>
          <a:lstStyle/>
          <a:p>
            <a:r>
              <a:rPr lang="en-US" dirty="0"/>
              <a:t>The selected article for addressing chapter 9 is “Why children become bullies at school” by Kelly Oakes in </a:t>
            </a:r>
            <a:r>
              <a:rPr lang="en-US" i="1" dirty="0"/>
              <a:t>British Broadcasting Corporation’s </a:t>
            </a:r>
            <a:r>
              <a:rPr lang="en-US" dirty="0" smtClean="0"/>
              <a:t>website:</a:t>
            </a:r>
            <a:endParaRPr lang="en-US" dirty="0"/>
          </a:p>
          <a:p>
            <a:pPr marL="0" indent="0">
              <a:buNone/>
            </a:pPr>
            <a:r>
              <a:rPr lang="en-US" dirty="0" smtClean="0"/>
              <a:t>“When </a:t>
            </a:r>
            <a:r>
              <a:rPr lang="en-US" dirty="0" err="1"/>
              <a:t>RubySam</a:t>
            </a:r>
            <a:r>
              <a:rPr lang="en-US" dirty="0"/>
              <a:t> </a:t>
            </a:r>
            <a:r>
              <a:rPr lang="en-US" dirty="0" err="1"/>
              <a:t>Youngz</a:t>
            </a:r>
            <a:r>
              <a:rPr lang="en-US" dirty="0"/>
              <a:t> was singled out by a bully at the age of 10 in her last year of primary school, she felt isolated and confused. She’d just moved with her family from England to Wales and the bully honed in on her accent. They then started mocking her appearance. “Nothing really made sense to me,” she says. “I’m in a new place, I don’t really know anyone, no one likes me, and I really do not know why.”</a:t>
            </a:r>
            <a:r>
              <a:rPr lang="en-US" dirty="0" err="1"/>
              <a:t>Youngz</a:t>
            </a:r>
            <a:r>
              <a:rPr lang="en-US" dirty="0"/>
              <a:t> says the relentless bullying, which continued through secondary school, had a knock-on effect in all areas of her life, and she took up smoking and drinking in an attempt to cope. Now aged 46, it is only in the past year that she has come to terms with the effect that the bullying had on </a:t>
            </a:r>
            <a:r>
              <a:rPr lang="en-US" dirty="0" smtClean="0"/>
              <a:t>her…</a:t>
            </a:r>
            <a:endParaRPr lang="en-US" dirty="0"/>
          </a:p>
          <a:p>
            <a:endParaRPr lang="en-US" dirty="0"/>
          </a:p>
        </p:txBody>
      </p:sp>
    </p:spTree>
    <p:extLst>
      <p:ext uri="{BB962C8B-B14F-4D97-AF65-F5344CB8AC3E}">
        <p14:creationId xmlns:p14="http://schemas.microsoft.com/office/powerpoint/2010/main" val="144513805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Article </a:t>
            </a:r>
            <a:r>
              <a:rPr lang="en-US" dirty="0" err="1" smtClean="0"/>
              <a:t>Cont</a:t>
            </a:r>
            <a:r>
              <a:rPr lang="en-US" dirty="0" smtClean="0"/>
              <a:t>…</a:t>
            </a:r>
            <a:endParaRPr lang="en-US" dirty="0"/>
          </a:p>
        </p:txBody>
      </p:sp>
      <p:sp>
        <p:nvSpPr>
          <p:cNvPr id="3" name="Content Placeholder 2"/>
          <p:cNvSpPr>
            <a:spLocks noGrp="1"/>
          </p:cNvSpPr>
          <p:nvPr>
            <p:ph sz="quarter" idx="13"/>
          </p:nvPr>
        </p:nvSpPr>
        <p:spPr/>
        <p:txBody>
          <a:bodyPr>
            <a:normAutofit/>
          </a:bodyPr>
          <a:lstStyle/>
          <a:p>
            <a:pPr marL="0" indent="0">
              <a:buNone/>
            </a:pPr>
            <a:r>
              <a:rPr lang="en-US" dirty="0" smtClean="0"/>
              <a:t>…For </a:t>
            </a:r>
            <a:r>
              <a:rPr lang="en-US" dirty="0"/>
              <a:t>the longest time, in the research literature, we thought there was just one type of bully: a highly aggressive kid that had self-esteem issues that may come from a violent home or neglectful home,” says Dorothy </a:t>
            </a:r>
            <a:r>
              <a:rPr lang="en-US" dirty="0" err="1"/>
              <a:t>Espelage</a:t>
            </a:r>
            <a:r>
              <a:rPr lang="en-US" dirty="0"/>
              <a:t>, a professor of education at the University of North Carolina at Chapel Hill. That picture is now changing.</a:t>
            </a:r>
          </a:p>
          <a:p>
            <a:pPr marL="0" indent="0">
              <a:buNone/>
            </a:pPr>
            <a:r>
              <a:rPr lang="en-US" dirty="0"/>
              <a:t>“It could be that you’re bullying me, and you’re popular, and I’m not popular, and that power differential makes it difficult for me to defend myself,” says </a:t>
            </a:r>
            <a:r>
              <a:rPr lang="en-US" dirty="0" err="1"/>
              <a:t>Espelage</a:t>
            </a:r>
            <a:r>
              <a:rPr lang="en-US" dirty="0"/>
              <a:t>. While domestic violence and sibling aggression are still risk factors for children becoming bullies, they’re not the only reason, she adds. Children who grow up in violent homes but go to a school with an anti-bullying </a:t>
            </a:r>
            <a:r>
              <a:rPr lang="en-US" dirty="0" err="1"/>
              <a:t>programme</a:t>
            </a:r>
            <a:r>
              <a:rPr lang="en-US" dirty="0"/>
              <a:t> and a supportive atmosphere won’t necessarily become </a:t>
            </a:r>
            <a:r>
              <a:rPr lang="en-US" dirty="0" smtClean="0"/>
              <a:t>bullies… </a:t>
            </a:r>
            <a:r>
              <a:rPr lang="en-US" dirty="0"/>
              <a:t>“Socially dominant bullies want to be the leader of the crowd,” says </a:t>
            </a:r>
            <a:r>
              <a:rPr lang="en-US" dirty="0" err="1"/>
              <a:t>Espelage</a:t>
            </a:r>
            <a:r>
              <a:rPr lang="en-US" dirty="0"/>
              <a:t>. “And the way that they do that is to push kids down the hierarchy...</a:t>
            </a:r>
            <a:r>
              <a:rPr lang="en-US" dirty="0" smtClean="0"/>
              <a:t>” </a:t>
            </a:r>
            <a:r>
              <a:rPr lang="en-US" dirty="0"/>
              <a:t>(Oakes, 2019)</a:t>
            </a:r>
          </a:p>
          <a:p>
            <a:endParaRPr lang="en-US" dirty="0"/>
          </a:p>
        </p:txBody>
      </p:sp>
    </p:spTree>
    <p:extLst>
      <p:ext uri="{BB962C8B-B14F-4D97-AF65-F5344CB8AC3E}">
        <p14:creationId xmlns:p14="http://schemas.microsoft.com/office/powerpoint/2010/main" val="99201321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 Selection Criteria</a:t>
            </a:r>
            <a:endParaRPr lang="en-US" dirty="0"/>
          </a:p>
        </p:txBody>
      </p:sp>
      <p:sp>
        <p:nvSpPr>
          <p:cNvPr id="3" name="Content Placeholder 2"/>
          <p:cNvSpPr>
            <a:spLocks noGrp="1"/>
          </p:cNvSpPr>
          <p:nvPr>
            <p:ph sz="quarter" idx="13"/>
          </p:nvPr>
        </p:nvSpPr>
        <p:spPr/>
        <p:txBody>
          <a:bodyPr>
            <a:normAutofit fontScale="92500" lnSpcReduction="20000"/>
          </a:bodyPr>
          <a:lstStyle/>
          <a:p>
            <a:r>
              <a:rPr lang="en-US" dirty="0"/>
              <a:t>The primary reason for selecting the above article is the insight it provides regarding the effects of bullying and its causes. </a:t>
            </a:r>
            <a:endParaRPr lang="en-US" dirty="0" smtClean="0"/>
          </a:p>
          <a:p>
            <a:r>
              <a:rPr lang="en-US" dirty="0" smtClean="0"/>
              <a:t>From </a:t>
            </a:r>
            <a:r>
              <a:rPr lang="en-US" dirty="0"/>
              <a:t>the onset, the author introduces the reader to </a:t>
            </a:r>
            <a:r>
              <a:rPr lang="en-US" dirty="0" err="1"/>
              <a:t>RubySam</a:t>
            </a:r>
            <a:r>
              <a:rPr lang="en-US" dirty="0"/>
              <a:t> </a:t>
            </a:r>
            <a:r>
              <a:rPr lang="en-US" dirty="0" err="1"/>
              <a:t>Youngz</a:t>
            </a:r>
            <a:r>
              <a:rPr lang="en-US" dirty="0"/>
              <a:t>., a former victim of bullying. </a:t>
            </a:r>
            <a:endParaRPr lang="en-US" dirty="0" smtClean="0"/>
          </a:p>
          <a:p>
            <a:r>
              <a:rPr lang="en-US" dirty="0" smtClean="0"/>
              <a:t>Her </a:t>
            </a:r>
            <a:r>
              <a:rPr lang="en-US" dirty="0"/>
              <a:t>story illustrates how she suffered from the menace until she was into smoking and drinking. </a:t>
            </a:r>
            <a:endParaRPr lang="en-US" dirty="0" smtClean="0"/>
          </a:p>
          <a:p>
            <a:r>
              <a:rPr lang="en-US" dirty="0" smtClean="0"/>
              <a:t>After </a:t>
            </a:r>
            <a:r>
              <a:rPr lang="en-US" dirty="0"/>
              <a:t>her story, the author discusses what causes bullying. </a:t>
            </a:r>
            <a:endParaRPr lang="en-US" dirty="0" smtClean="0"/>
          </a:p>
          <a:p>
            <a:r>
              <a:rPr lang="en-US" dirty="0" smtClean="0"/>
              <a:t>Surprisingly</a:t>
            </a:r>
            <a:r>
              <a:rPr lang="en-US" dirty="0"/>
              <a:t>, she discovers that power is one of the major causes of bullying different from the conventional cause which was an aggressive family background (Oakes, 2019). </a:t>
            </a:r>
            <a:endParaRPr lang="en-US" dirty="0" smtClean="0"/>
          </a:p>
          <a:p>
            <a:r>
              <a:rPr lang="en-US" dirty="0" smtClean="0"/>
              <a:t>Prevention </a:t>
            </a:r>
            <a:r>
              <a:rPr lang="en-US" dirty="0"/>
              <a:t>of this type of bullying can be through peer support where new students are assigned an older student and a teacher to show them how the school works. </a:t>
            </a:r>
            <a:endParaRPr lang="en-US" dirty="0" smtClean="0"/>
          </a:p>
          <a:p>
            <a:r>
              <a:rPr lang="en-US" dirty="0" smtClean="0"/>
              <a:t>This </a:t>
            </a:r>
            <a:r>
              <a:rPr lang="en-US" dirty="0"/>
              <a:t>way, they can adapt easily into the structures in place and connect with other students as well as teachers.</a:t>
            </a:r>
          </a:p>
          <a:p>
            <a:pPr marL="0" indent="0">
              <a:buNone/>
            </a:pPr>
            <a:r>
              <a:rPr lang="en-US" dirty="0"/>
              <a:t/>
            </a:r>
            <a:br>
              <a:rPr lang="en-US" dirty="0"/>
            </a:br>
            <a:r>
              <a:rPr lang="en-US" dirty="0"/>
              <a:t> </a:t>
            </a:r>
          </a:p>
        </p:txBody>
      </p:sp>
    </p:spTree>
    <p:extLst>
      <p:ext uri="{BB962C8B-B14F-4D97-AF65-F5344CB8AC3E}">
        <p14:creationId xmlns:p14="http://schemas.microsoft.com/office/powerpoint/2010/main" val="339957018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3"/>
          </p:nvPr>
        </p:nvSpPr>
        <p:spPr/>
        <p:txBody>
          <a:bodyPr>
            <a:normAutofit/>
          </a:bodyPr>
          <a:lstStyle/>
          <a:p>
            <a:r>
              <a:rPr lang="en-US" dirty="0" err="1"/>
              <a:t>Bartollas</a:t>
            </a:r>
            <a:r>
              <a:rPr lang="en-US" dirty="0"/>
              <a:t>, C., </a:t>
            </a:r>
            <a:r>
              <a:rPr lang="en-US" dirty="0" err="1"/>
              <a:t>Schmalleger</a:t>
            </a:r>
            <a:r>
              <a:rPr lang="en-US" dirty="0"/>
              <a:t>, F., &amp; Turner, M. G. (2019). Juvenile Delinquency.</a:t>
            </a:r>
          </a:p>
          <a:p>
            <a:r>
              <a:rPr lang="en-US" dirty="0"/>
              <a:t>Butterfield, F. (2018, October 22). When Crime Is a Family Affair. Retrieved from </a:t>
            </a:r>
            <a:r>
              <a:rPr lang="en-US" u="sng" dirty="0">
                <a:hlinkClick r:id="rId2"/>
              </a:rPr>
              <a:t>https://www.theatlantic.com/family/archive/2018/10/crime-runs-family/573394/</a:t>
            </a:r>
            <a:endParaRPr lang="en-US" dirty="0"/>
          </a:p>
          <a:p>
            <a:r>
              <a:rPr lang="en-US" dirty="0"/>
              <a:t>Oakes, K. (2019, September 16). Why children become bullies at school. Retrieved from https://www.bbc.com/future/article/20190913-why-some-children-become-merciless-bullies</a:t>
            </a:r>
          </a:p>
        </p:txBody>
      </p:sp>
    </p:spTree>
    <p:extLst>
      <p:ext uri="{BB962C8B-B14F-4D97-AF65-F5344CB8AC3E}">
        <p14:creationId xmlns:p14="http://schemas.microsoft.com/office/powerpoint/2010/main" val="3553091788"/>
      </p:ext>
    </p:extLst>
  </p:cSld>
  <p:clrMapOvr>
    <a:masterClrMapping/>
  </p:clrMapOvr>
  <p:transition spd="slow">
    <p:push dir="u"/>
  </p:transition>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Custom 1">
      <a:majorFont>
        <a:latin typeface="Times New Roman"/>
        <a:ea typeface=""/>
        <a:cs typeface=""/>
      </a:majorFont>
      <a:minorFont>
        <a:latin typeface="Times New Roman"/>
        <a:ea typeface=""/>
        <a:cs typeface=""/>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38</TotalTime>
  <Words>1531</Words>
  <Application>Microsoft Office PowerPoint</Application>
  <PresentationFormat>On-screen Show (4:3)</PresentationFormat>
  <Paragraphs>69</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Times New Roman</vt:lpstr>
      <vt:lpstr>Horizon</vt:lpstr>
      <vt:lpstr>Juvenile Delinquency </vt:lpstr>
      <vt:lpstr>Chapter 8:Family and Deliquency </vt:lpstr>
      <vt:lpstr>Family and Delinquency CONT</vt:lpstr>
      <vt:lpstr>Understanding Socialization Process</vt:lpstr>
      <vt:lpstr>Media Article</vt:lpstr>
      <vt:lpstr>Media Article Cont…</vt:lpstr>
      <vt:lpstr>Criteria for Article Selection</vt:lpstr>
      <vt:lpstr>Chapter 9: Schools and Deliquency</vt:lpstr>
      <vt:lpstr>NYC’s State of Delinquency</vt:lpstr>
      <vt:lpstr>Media Article</vt:lpstr>
      <vt:lpstr>Media Article Cont…</vt:lpstr>
      <vt:lpstr>Article Selection Criteria</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Juvenile Delinquency</dc:title>
  <dc:creator>User HP</dc:creator>
  <cp:lastModifiedBy>Windows User</cp:lastModifiedBy>
  <cp:revision>6</cp:revision>
  <dcterms:created xsi:type="dcterms:W3CDTF">2020-04-06T22:29:45Z</dcterms:created>
  <dcterms:modified xsi:type="dcterms:W3CDTF">2020-04-07T02:08:11Z</dcterms:modified>
</cp:coreProperties>
</file>